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706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3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3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5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2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63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90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152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68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82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6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CFF49-0421-4588-A347-6D6F3FD83115}" type="datetimeFigureOut">
              <a:rPr lang="ru-RU" smtClean="0"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32549-1E3F-4F09-9AFC-AADD10A28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3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User_2\Галя\Проектор\Темы презентаций\Фоны jpd\Фоны цветные\Лепес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640960" cy="424847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Классный час на тему</a:t>
            </a:r>
            <a:r>
              <a:rPr lang="ru-RU" sz="24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4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«Реальный </a:t>
            </a: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путь создания </a:t>
            </a: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семьи»</a:t>
            </a:r>
            <a:b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0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Выполнила:</a:t>
            </a:r>
            <a:r>
              <a:rPr lang="ru-RU" sz="20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Обидина Г.Л., учитель русского языка и литературы</a:t>
            </a:r>
            <a:br>
              <a:rPr lang="ru-RU" sz="20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000" b="1" cap="all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000" b="1" cap="all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20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/>
            </a:r>
            <a:br>
              <a:rPr lang="ru-RU" sz="20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18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г. Жуковский</a:t>
            </a:r>
            <a:br>
              <a:rPr lang="ru-RU" sz="18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</a:br>
            <a:r>
              <a:rPr lang="ru-RU" sz="18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2012 г.</a:t>
            </a:r>
            <a:endParaRPr lang="ru-RU" sz="2800" b="1" cap="all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640960" cy="1584176"/>
          </a:xfrm>
        </p:spPr>
        <p:txBody>
          <a:bodyPr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800" b="1" i="1" dirty="0" smtClean="0">
                <a:ln w="50800"/>
                <a:solidFill>
                  <a:schemeClr val="accent3">
                    <a:lumMod val="50000"/>
                  </a:schemeClr>
                </a:solidFill>
              </a:rPr>
              <a:t>Муниципальное общеобразовательное учреждение</a:t>
            </a:r>
          </a:p>
          <a:p>
            <a:r>
              <a:rPr lang="ru-RU" sz="1800" b="1" i="1" dirty="0" smtClean="0">
                <a:ln w="50800"/>
                <a:solidFill>
                  <a:schemeClr val="accent3">
                    <a:lumMod val="50000"/>
                  </a:schemeClr>
                </a:solidFill>
              </a:rPr>
              <a:t>средняя общеобразовательная школа № 5 им. </a:t>
            </a:r>
            <a:r>
              <a:rPr lang="ru-RU" sz="1800" b="1" i="1" dirty="0" err="1" smtClean="0">
                <a:ln w="50800"/>
                <a:solidFill>
                  <a:schemeClr val="accent3">
                    <a:lumMod val="50000"/>
                  </a:schemeClr>
                </a:solidFill>
              </a:rPr>
              <a:t>Ю.А.Гарнаева</a:t>
            </a:r>
            <a:endParaRPr lang="ru-RU" sz="1800" b="1" i="1" dirty="0">
              <a:ln w="50800"/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800" b="1" i="1" dirty="0" smtClean="0">
                <a:ln w="50800"/>
                <a:solidFill>
                  <a:schemeClr val="accent3">
                    <a:lumMod val="50000"/>
                  </a:schemeClr>
                </a:solidFill>
              </a:rPr>
              <a:t>с углубленным изучением отдельных предметов</a:t>
            </a:r>
          </a:p>
          <a:p>
            <a:r>
              <a:rPr lang="ru-RU" sz="1800" b="1" i="1" dirty="0" smtClean="0">
                <a:ln w="50800"/>
                <a:solidFill>
                  <a:schemeClr val="accent3">
                    <a:lumMod val="50000"/>
                  </a:schemeClr>
                </a:solidFill>
              </a:rPr>
              <a:t>г. Жуковского Московской области</a:t>
            </a:r>
            <a:endParaRPr lang="ru-RU" sz="1800" b="1" i="1" dirty="0">
              <a:ln w="50800"/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6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313967"/>
              </p:ext>
            </p:extLst>
          </p:nvPr>
        </p:nvGraphicFramePr>
        <p:xfrm>
          <a:off x="0" y="1"/>
          <a:ext cx="9144000" cy="678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4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758284"/>
              </p:ext>
            </p:extLst>
          </p:nvPr>
        </p:nvGraphicFramePr>
        <p:xfrm>
          <a:off x="0" y="1"/>
          <a:ext cx="9144000" cy="678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67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537044"/>
              </p:ext>
            </p:extLst>
          </p:nvPr>
        </p:nvGraphicFramePr>
        <p:xfrm>
          <a:off x="0" y="1"/>
          <a:ext cx="9144000" cy="67999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33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034750"/>
              </p:ext>
            </p:extLst>
          </p:nvPr>
        </p:nvGraphicFramePr>
        <p:xfrm>
          <a:off x="0" y="1"/>
          <a:ext cx="9144000" cy="67999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42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188000"/>
              </p:ext>
            </p:extLst>
          </p:nvPr>
        </p:nvGraphicFramePr>
        <p:xfrm>
          <a:off x="0" y="1"/>
          <a:ext cx="9144000" cy="683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22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044401"/>
              </p:ext>
            </p:extLst>
          </p:nvPr>
        </p:nvGraphicFramePr>
        <p:xfrm>
          <a:off x="0" y="1"/>
          <a:ext cx="9144000" cy="683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Брачные узы становятся выше родовых, происходит нарушение вертикальных</a:t>
                      </a:r>
                      <a:r>
                        <a:rPr lang="ru-RU" sz="1700" baseline="0" dirty="0" smtClean="0"/>
                        <a:t> связей.</a:t>
                      </a:r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38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573178"/>
              </p:ext>
            </p:extLst>
          </p:nvPr>
        </p:nvGraphicFramePr>
        <p:xfrm>
          <a:off x="0" y="1"/>
          <a:ext cx="9144000" cy="6860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Брачные узы становятся выше родовых, происходит нарушение вертикальных</a:t>
                      </a:r>
                      <a:r>
                        <a:rPr lang="ru-RU" sz="1700" baseline="0" dirty="0" smtClean="0"/>
                        <a:t> связей.</a:t>
                      </a:r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редкость, по инициативе мужа из-за</a:t>
                      </a:r>
                      <a:r>
                        <a:rPr lang="ru-RU" sz="1700" baseline="0" dirty="0" smtClean="0"/>
                        <a:t> бездетности или аморального поступка жены.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30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565995"/>
              </p:ext>
            </p:extLst>
          </p:nvPr>
        </p:nvGraphicFramePr>
        <p:xfrm>
          <a:off x="0" y="1"/>
          <a:ext cx="9144000" cy="6860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Брачные узы становятся выше родовых, происходит нарушение вертикальных</a:t>
                      </a:r>
                      <a:r>
                        <a:rPr lang="ru-RU" sz="1700" baseline="0" dirty="0" smtClean="0"/>
                        <a:t> связей.</a:t>
                      </a:r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редкость, по инициативе мужа из-за</a:t>
                      </a:r>
                      <a:r>
                        <a:rPr lang="ru-RU" sz="1700" baseline="0" dirty="0" smtClean="0"/>
                        <a:t> бездетности или аморального поступка жены.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распространенное бытовое явление.</a:t>
                      </a:r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23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758336"/>
              </p:ext>
            </p:extLst>
          </p:nvPr>
        </p:nvGraphicFramePr>
        <p:xfrm>
          <a:off x="0" y="1"/>
          <a:ext cx="9144000" cy="6860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Брачные узы становятся выше родовых, происходит нарушение вертикальных</a:t>
                      </a:r>
                      <a:r>
                        <a:rPr lang="ru-RU" sz="1700" baseline="0" dirty="0" smtClean="0"/>
                        <a:t> связей.</a:t>
                      </a:r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редкость, по инициативе мужа из-за</a:t>
                      </a:r>
                      <a:r>
                        <a:rPr lang="ru-RU" sz="1700" baseline="0" dirty="0" smtClean="0"/>
                        <a:t> бездетности или аморального поступка жены.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распространенное бытовое явление.</a:t>
                      </a:r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Культура многодетности, признание детей наивысшей семейной ценностью.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56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147701"/>
              </p:ext>
            </p:extLst>
          </p:nvPr>
        </p:nvGraphicFramePr>
        <p:xfrm>
          <a:off x="0" y="1"/>
          <a:ext cx="9144000" cy="6860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Четкое</a:t>
                      </a:r>
                      <a:r>
                        <a:rPr lang="ru-RU" sz="1700" baseline="0" dirty="0" smtClean="0"/>
                        <a:t> разделение труда мужа и жены обеспечивает мир и благополучие семьи.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«Взаимозаменяемость» семейных ролей, затухание «мужского</a:t>
                      </a:r>
                      <a:r>
                        <a:rPr lang="ru-RU" sz="1700" baseline="0" dirty="0" smtClean="0"/>
                        <a:t> начала» в мужчине.</a:t>
                      </a:r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«</a:t>
                      </a:r>
                      <a:r>
                        <a:rPr lang="ru-RU" sz="1700" dirty="0" err="1" smtClean="0"/>
                        <a:t>Семьецентризм</a:t>
                      </a:r>
                      <a:r>
                        <a:rPr lang="ru-RU" sz="1700" dirty="0" smtClean="0"/>
                        <a:t>», признание</a:t>
                      </a:r>
                      <a:r>
                        <a:rPr lang="ru-RU" sz="1700" baseline="0" dirty="0" smtClean="0"/>
                        <a:t> ценности семейного образа жизни.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Эгоизм, забота о личном благополучии.</a:t>
                      </a:r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Семейно-родственная система с до-минирующей</a:t>
                      </a:r>
                      <a:r>
                        <a:rPr lang="ru-RU" sz="1700" baseline="0" dirty="0" smtClean="0"/>
                        <a:t> властью старших поколений обеспечивает преемственность традиций и ценностей.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Брачные узы становятся выше родовых, происходит нарушение вертикальных</a:t>
                      </a:r>
                      <a:r>
                        <a:rPr lang="ru-RU" sz="1700" baseline="0" dirty="0" smtClean="0"/>
                        <a:t> связей.</a:t>
                      </a:r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редкость, по инициативе мужа из-за</a:t>
                      </a:r>
                      <a:r>
                        <a:rPr lang="ru-RU" sz="1700" baseline="0" dirty="0" smtClean="0"/>
                        <a:t> бездетности или аморального поступка жены.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Развод – распространенное бытовое явление.</a:t>
                      </a:r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Культура многодетности, признание детей наивысшей семейной ценностью.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Культура малодетности, допустимость внебрачных отношений и материнства</a:t>
                      </a:r>
                      <a:r>
                        <a:rPr lang="ru-RU" sz="1700" baseline="0" dirty="0" smtClean="0"/>
                        <a:t> вне брака:</a:t>
                      </a:r>
                    </a:p>
                    <a:p>
                      <a:pPr marL="446088" indent="-285750" algn="just">
                        <a:buFont typeface="Arial" pitchFamily="34" charset="0"/>
                        <a:buChar char="•"/>
                      </a:pPr>
                      <a:r>
                        <a:rPr lang="ru-RU" sz="1700" baseline="0" dirty="0" smtClean="0"/>
                        <a:t>массовая бездетность;</a:t>
                      </a:r>
                    </a:p>
                    <a:p>
                      <a:pPr marL="446088" indent="-285750" algn="just">
                        <a:buFont typeface="Arial" pitchFamily="34" charset="0"/>
                        <a:buChar char="•"/>
                      </a:pPr>
                      <a:r>
                        <a:rPr lang="ru-RU" sz="1700" baseline="0" dirty="0" smtClean="0"/>
                        <a:t>увеличение числа матерей-одиночек;</a:t>
                      </a:r>
                    </a:p>
                    <a:p>
                      <a:pPr marL="446088" indent="-285750" algn="just">
                        <a:buFont typeface="Arial" pitchFamily="34" charset="0"/>
                        <a:buChar char="•"/>
                      </a:pPr>
                      <a:r>
                        <a:rPr lang="ru-RU" sz="1700" baseline="0" dirty="0" smtClean="0"/>
                        <a:t>детское сиротство при </a:t>
                      </a:r>
                      <a:r>
                        <a:rPr lang="ru-RU" sz="1700" baseline="0" smtClean="0"/>
                        <a:t>живых родителях</a:t>
                      </a:r>
                      <a:r>
                        <a:rPr lang="ru-RU" sz="1700" baseline="0" dirty="0" smtClean="0"/>
                        <a:t>.</a:t>
                      </a:r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50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User_2\Галя\Проектор\Темы презентаций\Фоны jpd\Фоны цветные\Лепес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960948"/>
            <a:ext cx="8640960" cy="93610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32656"/>
            <a:ext cx="6400800" cy="766936"/>
          </a:xfrm>
        </p:spPr>
        <p:txBody>
          <a:bodyPr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i="1" dirty="0" smtClean="0">
                <a:ln w="50800"/>
                <a:solidFill>
                  <a:srgbClr val="016311"/>
                </a:solidFill>
              </a:rPr>
              <a:t>Урок семьи и семейных ценностей</a:t>
            </a:r>
            <a:endParaRPr lang="ru-RU" sz="2400" b="1" i="1" dirty="0">
              <a:ln w="50800"/>
              <a:solidFill>
                <a:srgbClr val="0163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0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User_2\Галя\Проектор\Темы презентаций\Фоны jpd\Фоны цветные\Роз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B7015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«Поучение» Владимира Мономаха</a:t>
            </a:r>
            <a:endParaRPr lang="ru-RU" sz="2800" b="1" cap="all" dirty="0">
              <a:ln w="0"/>
              <a:solidFill>
                <a:srgbClr val="B7015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4968552"/>
          </a:xfrm>
          <a:solidFill>
            <a:schemeClr val="bg1">
              <a:alpha val="50000"/>
            </a:schemeClr>
          </a:solidFill>
          <a:scene3d>
            <a:camera prst="orthographicFront"/>
            <a:lightRig rig="balanced" dir="t">
              <a:rot lat="0" lon="0" rev="2100000"/>
            </a:lightRig>
          </a:scene3d>
          <a:sp3d>
            <a:bevelT prst="convex"/>
            <a:bevelB prst="convex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старых чтите как отца, а молодых как братьев;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в дому своем не ленитесь, но за всем сами наблюдайте;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лжи остерегайтесь, и пьянства, и блуда, от того ведь душа погибает и тело;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куда ни пойдете и где бы ни остановились, напоите и накормите нищего;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более же всего чтите гостя, откуда бы к вам ни пришел, простолюдин ли, или знатный, или посол;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не пропустите человека, не поприветствовав его, и доброе слово ему молвите;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что умеете хорошего, то не забывайте, а чего не умеете, тому учитесь – как отец мой;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больного навестите, покойника проводите, ибо все мы смертны;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sz="2000" dirty="0">
                <a:solidFill>
                  <a:schemeClr val="tx1"/>
                </a:solidFill>
                <a:ea typeface="Times New Roman"/>
              </a:rPr>
              <a:t>жену свою любите, но не давайте ей власти над собой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.</a:t>
            </a:r>
            <a:endParaRPr lang="ru-RU" sz="2000" dirty="0">
              <a:solidFill>
                <a:schemeClr val="tx1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733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User_2\Галя\Проектор\Темы презентаций\Фоны jpd\Фоны цветные\Роз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B7015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 w="0"/>
              <a:solidFill>
                <a:srgbClr val="B7015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4968552"/>
          </a:xfrm>
          <a:noFill/>
          <a:scene3d>
            <a:camera prst="orthographicFront"/>
            <a:lightRig rig="balanced" dir="t">
              <a:rot lat="0" lon="0" rev="2100000"/>
            </a:lightRig>
          </a:scene3d>
          <a:sp3d>
            <a:bevelT prst="convex"/>
            <a:bevelB prst="convex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indent="985838" algn="just">
              <a:spcAft>
                <a:spcPts val="0"/>
              </a:spcAft>
              <a:tabLst>
                <a:tab pos="685800" algn="l"/>
                <a:tab pos="1163638" algn="l"/>
                <a:tab pos="3054350" algn="l"/>
              </a:tabLst>
            </a:pPr>
            <a:r>
              <a:rPr lang="ru-RU" sz="2000" b="1" dirty="0" smtClean="0">
                <a:solidFill>
                  <a:schemeClr val="tx1"/>
                </a:solidFill>
                <a:ea typeface="Times New Roman"/>
              </a:rPr>
              <a:t>Для девушек:</a:t>
            </a:r>
            <a:r>
              <a:rPr lang="ru-RU" sz="2000" b="1" i="1" dirty="0">
                <a:solidFill>
                  <a:schemeClr val="tx1"/>
                </a:solidFill>
                <a:ea typeface="Times New Roman"/>
              </a:rPr>
              <a:t>	</a:t>
            </a:r>
            <a:r>
              <a:rPr lang="ru-RU" sz="2000" b="1" i="1" dirty="0" smtClean="0">
                <a:solidFill>
                  <a:srgbClr val="B70153"/>
                </a:solidFill>
                <a:ea typeface="Times New Roman"/>
              </a:rPr>
              <a:t>«Я выйду замуж только за того, кто…»</a:t>
            </a:r>
          </a:p>
          <a:p>
            <a:pPr lvl="0" indent="2513013" algn="just">
              <a:spcAft>
                <a:spcPts val="0"/>
              </a:spcAft>
              <a:tabLst>
                <a:tab pos="685800" algn="l"/>
              </a:tabLst>
            </a:pP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или  </a:t>
            </a:r>
            <a:r>
              <a:rPr lang="ru-RU" sz="2000" b="1" i="1" dirty="0" smtClean="0">
                <a:solidFill>
                  <a:srgbClr val="B70153"/>
                </a:solidFill>
                <a:ea typeface="Times New Roman"/>
              </a:rPr>
              <a:t>«…только потому, что…»</a:t>
            </a:r>
          </a:p>
          <a:p>
            <a:pPr lvl="0" indent="1616075" algn="just">
              <a:spcAft>
                <a:spcPts val="0"/>
              </a:spcAft>
              <a:tabLst>
                <a:tab pos="685800" algn="l"/>
              </a:tabLst>
            </a:pPr>
            <a:endParaRPr lang="ru-RU" sz="2000" b="1" i="1" dirty="0">
              <a:solidFill>
                <a:schemeClr val="tx1"/>
              </a:solidFill>
              <a:ea typeface="Times New Roman"/>
            </a:endParaRPr>
          </a:p>
          <a:p>
            <a:pPr lvl="0" indent="1616075" algn="just">
              <a:spcAft>
                <a:spcPts val="0"/>
              </a:spcAft>
              <a:tabLst>
                <a:tab pos="685800" algn="l"/>
              </a:tabLst>
            </a:pPr>
            <a:endParaRPr lang="ru-RU" sz="2000" b="1" i="1" dirty="0" smtClean="0">
              <a:solidFill>
                <a:schemeClr val="tx1"/>
              </a:solidFill>
              <a:ea typeface="Times New Roman"/>
            </a:endParaRPr>
          </a:p>
          <a:p>
            <a:pPr lvl="0" indent="1616075" algn="just">
              <a:spcAft>
                <a:spcPts val="0"/>
              </a:spcAft>
              <a:tabLst>
                <a:tab pos="685800" algn="l"/>
              </a:tabLst>
            </a:pPr>
            <a:endParaRPr lang="ru-RU" sz="2000" b="1" i="1" dirty="0">
              <a:solidFill>
                <a:schemeClr val="tx1"/>
              </a:solidFill>
              <a:ea typeface="Times New Roman"/>
            </a:endParaRPr>
          </a:p>
          <a:p>
            <a:pPr lvl="0" indent="985838" algn="just">
              <a:spcAft>
                <a:spcPts val="0"/>
              </a:spcAft>
              <a:tabLst>
                <a:tab pos="685800" algn="l"/>
                <a:tab pos="3054350" algn="l"/>
              </a:tabLst>
            </a:pPr>
            <a:r>
              <a:rPr lang="ru-RU" sz="2000" b="1" dirty="0" smtClean="0">
                <a:solidFill>
                  <a:schemeClr val="tx1"/>
                </a:solidFill>
                <a:ea typeface="Times New Roman"/>
              </a:rPr>
              <a:t>Для юношей: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 	</a:t>
            </a:r>
            <a:r>
              <a:rPr lang="ru-RU" sz="2000" b="1" i="1" dirty="0" smtClean="0">
                <a:solidFill>
                  <a:srgbClr val="B70153"/>
                </a:solidFill>
                <a:ea typeface="Times New Roman"/>
              </a:rPr>
              <a:t>«Я женюсь только на той, кто…»</a:t>
            </a:r>
          </a:p>
          <a:p>
            <a:pPr lvl="0" indent="2513013" algn="just">
              <a:spcAft>
                <a:spcPts val="0"/>
              </a:spcAft>
              <a:tabLst>
                <a:tab pos="685800" algn="l"/>
              </a:tabLst>
            </a:pP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или  </a:t>
            </a:r>
            <a:r>
              <a:rPr lang="ru-RU" sz="2000" b="1" i="1" dirty="0" smtClean="0">
                <a:solidFill>
                  <a:srgbClr val="B70153"/>
                </a:solidFill>
                <a:ea typeface="Times New Roman"/>
              </a:rPr>
              <a:t>«…только потому, что…»</a:t>
            </a:r>
            <a:endParaRPr lang="ru-RU" sz="2000" b="1" i="1" dirty="0">
              <a:solidFill>
                <a:srgbClr val="B70153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77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User_2\Галя\Проектор\Темы презентаций\Фоны jpd\Фоны цветные\Роз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B7015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 w="0"/>
              <a:solidFill>
                <a:srgbClr val="B7015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4968552"/>
          </a:xfrm>
          <a:noFill/>
          <a:scene3d>
            <a:camera prst="orthographicFront"/>
            <a:lightRig rig="balanced" dir="t">
              <a:rot lat="0" lon="0" rev="2100000"/>
            </a:lightRig>
          </a:scene3d>
          <a:sp3d>
            <a:bevelT prst="convex"/>
            <a:bevelB prst="convex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Aft>
                <a:spcPts val="0"/>
              </a:spcAft>
              <a:tabLst>
                <a:tab pos="685800" algn="l"/>
                <a:tab pos="1163638" algn="l"/>
                <a:tab pos="3054350" algn="l"/>
              </a:tabLst>
            </a:pPr>
            <a:r>
              <a:rPr lang="ru-RU" sz="2000" b="1" i="1" dirty="0" smtClean="0">
                <a:solidFill>
                  <a:srgbClr val="B70153"/>
                </a:solidFill>
                <a:ea typeface="Times New Roman"/>
              </a:rPr>
              <a:t>Терпение, трудолюбие, любовь, взаимопонимание, верность, доброта, дети, ответственность, забота, честность, семейные традиции, дружба, прощение, понимание, долг, материальный достаток, уважение, самопожертвование, порядочность.</a:t>
            </a:r>
            <a:endParaRPr lang="ru-RU" sz="2000" b="1" i="1" dirty="0">
              <a:solidFill>
                <a:srgbClr val="B70153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555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User_2\Галя\Проектор\Темы презентаций\Фоны jpd\Фоны цветные\Голубой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rgbClr val="0146B7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/>
              <a:solidFill>
                <a:srgbClr val="0146B7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780928"/>
            <a:ext cx="8640960" cy="1656184"/>
          </a:xfrm>
          <a:solidFill>
            <a:schemeClr val="bg1">
              <a:alpha val="50000"/>
            </a:schemeClr>
          </a:solidFill>
          <a:scene3d>
            <a:camera prst="orthographicFront"/>
            <a:lightRig rig="balanced" dir="t">
              <a:rot lat="0" lon="0" rev="2100000"/>
            </a:lightRig>
          </a:scene3d>
          <a:sp3d>
            <a:bevelT prst="convex"/>
            <a:bevelB prst="convex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80340" algn="just">
              <a:spcAft>
                <a:spcPts val="0"/>
              </a:spcAft>
            </a:pPr>
            <a:r>
              <a:rPr lang="ru-RU" sz="2000" b="1" i="1" dirty="0">
                <a:solidFill>
                  <a:srgbClr val="0146B7"/>
                </a:solidFill>
                <a:latin typeface="Times New Roman"/>
                <a:ea typeface="Times New Roman"/>
              </a:rPr>
              <a:t>«…любовь </a:t>
            </a:r>
            <a:r>
              <a:rPr lang="ru-RU" sz="2000" b="1" i="1" dirty="0" err="1">
                <a:solidFill>
                  <a:srgbClr val="0146B7"/>
                </a:solidFill>
                <a:latin typeface="Times New Roman"/>
                <a:ea typeface="Times New Roman"/>
              </a:rPr>
              <a:t>долготерпит</a:t>
            </a:r>
            <a:r>
              <a:rPr lang="ru-RU" sz="2000" b="1" i="1" dirty="0">
                <a:solidFill>
                  <a:srgbClr val="0146B7"/>
                </a:solidFill>
                <a:latin typeface="Times New Roman"/>
                <a:ea typeface="Times New Roman"/>
              </a:rPr>
              <a:t>, милосердствует, любовь не завидует, не бесчинствует, не ищет своего, не раздражается, не мыслит зла, не радуется неправде, а </a:t>
            </a:r>
            <a:r>
              <a:rPr lang="ru-RU" sz="2000" b="1" i="1" dirty="0" err="1">
                <a:solidFill>
                  <a:srgbClr val="0146B7"/>
                </a:solidFill>
                <a:latin typeface="Times New Roman"/>
                <a:ea typeface="Times New Roman"/>
              </a:rPr>
              <a:t>сорадуется</a:t>
            </a:r>
            <a:r>
              <a:rPr lang="ru-RU" sz="2000" b="1" i="1" dirty="0">
                <a:solidFill>
                  <a:srgbClr val="0146B7"/>
                </a:solidFill>
                <a:latin typeface="Times New Roman"/>
                <a:ea typeface="Times New Roman"/>
              </a:rPr>
              <a:t> истине; все покрывает, всему верит, всего надеется, все </a:t>
            </a:r>
            <a:r>
              <a:rPr lang="ru-RU" sz="2000" b="1" i="1" dirty="0" smtClean="0">
                <a:solidFill>
                  <a:srgbClr val="0146B7"/>
                </a:solidFill>
                <a:latin typeface="Times New Roman"/>
                <a:ea typeface="Times New Roman"/>
              </a:rPr>
              <a:t>переносит» </a:t>
            </a:r>
            <a:r>
              <a:rPr lang="ru-RU" sz="2000" b="1" dirty="0" smtClean="0">
                <a:solidFill>
                  <a:srgbClr val="0146B7"/>
                </a:solidFill>
                <a:latin typeface="Times New Roman"/>
                <a:ea typeface="Times New Roman"/>
              </a:rPr>
              <a:t>(Апостол Павел).</a:t>
            </a:r>
            <a:endParaRPr lang="ru-RU" sz="3600" b="1" dirty="0">
              <a:solidFill>
                <a:srgbClr val="0146B7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156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8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499777">
            <a:off x="1603608" y="695962"/>
            <a:ext cx="6965026" cy="57606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rgbClr val="01631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/>
              <a:solidFill>
                <a:srgbClr val="01631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568333">
            <a:off x="1147340" y="2475613"/>
            <a:ext cx="6985745" cy="2352702"/>
          </a:xfrm>
          <a:solidFill>
            <a:schemeClr val="bg1">
              <a:alpha val="50000"/>
            </a:schemeClr>
          </a:solidFill>
          <a:scene3d>
            <a:camera prst="orthographicFront"/>
            <a:lightRig rig="balanced" dir="t">
              <a:rot lat="0" lon="0" rev="2100000"/>
            </a:lightRig>
          </a:scene3d>
          <a:sp3d>
            <a:bevelT prst="convex"/>
            <a:bevelB prst="convex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80340">
              <a:spcAft>
                <a:spcPts val="0"/>
              </a:spcAft>
            </a:pPr>
            <a:r>
              <a:rPr lang="ru-RU" sz="2800" b="1" dirty="0" smtClean="0">
                <a:solidFill>
                  <a:srgbClr val="A40000"/>
                </a:solidFill>
                <a:effectLst/>
                <a:latin typeface="Comic Sans MS" pitchFamily="66" charset="0"/>
                <a:ea typeface="Times New Roman"/>
              </a:rPr>
              <a:t>Только сама семья создает благоприятную среду для истинного счастья человека, независимо от того, что происходит в обществе!</a:t>
            </a:r>
            <a:endParaRPr lang="ru-RU" sz="2800" b="1" dirty="0">
              <a:solidFill>
                <a:srgbClr val="A40000"/>
              </a:solidFill>
              <a:effectLst/>
              <a:latin typeface="Comic Sans MS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User_2\Галя\Проектор\Темы презентаций\Фоны jpd\Фоны цветные\Лепес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8640960" cy="5688632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1. Петр и Ольга – супруги. У них нет детей. Они живут самостоятельно, нанимая квартиру в одном жилищном блоке.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2. Валентина Михайловна – вдова, она живет вместе с дочерью, которой 17 лет, в общежитии того предприятия, в котором она работает.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3. Ивану Михееву 40 лет. Он никогда не вступал в брак, но очень любит детей. Месяц назад он усыновил трехлетнего ребенка.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4. У Марины и Владимира Ермиловых двое детей: Ирина (21 год) и Константин (14 лет). Уже два года они живут в собственной квартире в молодом районе города.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5. Сергей и Дмитрий – гомосексуалисты. Более 10 лет они живут в одном доме на бульваре Освобождения.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6. У Рубена и Жанны 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Хачатрян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 трое детей. У них нет собственного жилья, и они живут вместе с родителями Рубена.</a:t>
            </a:r>
          </a:p>
          <a:p>
            <a:pPr indent="719138" algn="just"/>
            <a:r>
              <a:rPr lang="ru-RU" sz="2000" dirty="0" smtClean="0">
                <a:ln w="50800"/>
                <a:solidFill>
                  <a:schemeClr val="tx1"/>
                </a:solidFill>
              </a:rPr>
              <a:t>7. Шесть месяцев назад Маргарита 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Долева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 развелась. После развода она перестала носить фамилию своего бывшего мужа. Суд присудил ей родительские права на дочь Ольгу, и сейчас они вдвоем живут в однокомнатной квартире.</a:t>
            </a:r>
          </a:p>
        </p:txBody>
      </p:sp>
    </p:spTree>
    <p:extLst>
      <p:ext uri="{BB962C8B-B14F-4D97-AF65-F5344CB8AC3E}">
        <p14:creationId xmlns:p14="http://schemas.microsoft.com/office/powerpoint/2010/main" val="218324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User_2\Галя\Проектор\Темы презентаций\Фоны jpd\Фоны цветные\Лепес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rgbClr val="016311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Реальный путь создания семьи</a:t>
            </a:r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Группа живущих вместе родственников / муж и жена, родители с детьми. (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С.И.Ожегов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Социальная группа, характеризующаяся совместным проживанием, общим ведением хозяйства и воспроизводством обоих полов, причем двое из нее поддерживают социально одобренные сексуальные отношения и имеют одного или более собственных или приемных детей. (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Д.Мердок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, английский социолог).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Группа людей, связанных прямыми родственными отношениями, взрослые члены которой принимают на себя обязательства по уходу за детьми. (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Э.Гидденс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, английский социолог).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Основанная на браке или кровном родстве малая группа, члены которой связаны общностью быта, взаимной помощью, моральной и правовой ответственностью. (Энциклопедический словарь).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Экономическая ячейка общества. (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Ф.Энгельс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50800"/>
                <a:solidFill>
                  <a:schemeClr val="tx1"/>
                </a:solidFill>
              </a:rPr>
              <a:t>Наиболее эффективное средство сохранения культуры народа и передачи социальной наследственности. (</a:t>
            </a:r>
            <a:r>
              <a:rPr lang="ru-RU" sz="2000" dirty="0" err="1" smtClean="0">
                <a:ln w="50800"/>
                <a:solidFill>
                  <a:schemeClr val="tx1"/>
                </a:solidFill>
              </a:rPr>
              <a:t>Л.Н.Боголюбов</a:t>
            </a:r>
            <a:r>
              <a:rPr lang="ru-RU" sz="2000" dirty="0" smtClean="0">
                <a:ln w="50800"/>
                <a:solidFill>
                  <a:schemeClr val="tx1"/>
                </a:solidFill>
              </a:rPr>
              <a:t>, академик).</a:t>
            </a:r>
          </a:p>
        </p:txBody>
      </p:sp>
    </p:spTree>
    <p:extLst>
      <p:ext uri="{BB962C8B-B14F-4D97-AF65-F5344CB8AC3E}">
        <p14:creationId xmlns:p14="http://schemas.microsoft.com/office/powerpoint/2010/main" val="135784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User_2\Галя\Проектор\Темы презентаций\Фоны jpd\Фоны цветные\Серый с капля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836712"/>
            <a:ext cx="7632848" cy="5328592"/>
          </a:xfrm>
          <a:solidFill>
            <a:schemeClr val="tx1">
              <a:alpha val="70000"/>
            </a:schemeClr>
          </a:solidFill>
          <a:ln cmpd="dbl">
            <a:solidFill>
              <a:schemeClr val="tx1"/>
            </a:solidFill>
            <a:prstDash val="dash"/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  <a:bevelB prst="slope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На 100 заключенных браков приходится 80 разводов, то есть каждые 4 брака из 5 распадаются;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детские дома растут как грибы после дождя (90% сирот имеют живых родителей);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из-за большой смертности и малой рождаемости население России каждый год уменьшается на 1,6 миллиона человек;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в последние несколько десятилетий появились нетрадиционные формы семьи: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сознательное одиночество;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гражданский (незарегистрированный) брак;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семья с приемными детьми;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гомосексуальный брак;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err="1" smtClean="0">
                <a:ln w="50800"/>
                <a:solidFill>
                  <a:schemeClr val="bg1"/>
                </a:solidFill>
              </a:rPr>
              <a:t>сепарасьёнс</a:t>
            </a:r>
            <a:r>
              <a:rPr lang="ru-RU" sz="2000" dirty="0" smtClean="0">
                <a:ln w="50800"/>
                <a:solidFill>
                  <a:schemeClr val="bg1"/>
                </a:solidFill>
              </a:rPr>
              <a:t> (разветвленная форма брака);</a:t>
            </a:r>
          </a:p>
          <a:p>
            <a:pPr marL="1071563" indent="-342900" algn="just">
              <a:buFont typeface="Wingdings" pitchFamily="2" charset="2"/>
              <a:buChar char="v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брак-</a:t>
            </a:r>
            <a:r>
              <a:rPr lang="ru-RU" sz="2000" dirty="0" err="1" smtClean="0">
                <a:ln w="50800"/>
                <a:solidFill>
                  <a:schemeClr val="bg1"/>
                </a:solidFill>
              </a:rPr>
              <a:t>коммунна</a:t>
            </a:r>
            <a:r>
              <a:rPr lang="ru-RU" sz="2000" dirty="0" smtClean="0">
                <a:ln w="50800"/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669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User_2\Галя\Проектор\Темы презентаций\Фоны jpd\Фоны цветные\Серый с капля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836712"/>
            <a:ext cx="7632848" cy="5328592"/>
          </a:xfrm>
          <a:solidFill>
            <a:schemeClr val="tx1">
              <a:alpha val="70000"/>
            </a:schemeClr>
          </a:solidFill>
          <a:ln cmpd="dbl">
            <a:solidFill>
              <a:schemeClr val="tx1"/>
            </a:solidFill>
            <a:prstDash val="dash"/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  <a:bevelB prst="slope"/>
          </a:sp3d>
        </p:spPr>
        <p:txBody>
          <a:bodyPr anchor="ctr">
            <a:norm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рост числа разводов и неполных семей;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рост повторных браков;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увеличение возраста людей, вступающих в брак;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увеличение количества семей с одним ребенком;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рост количества бездетных семей;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рост незарегистрированных супружеских союзов и внебрачных детей;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переход от патриархальной к партнерской семье;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совмещение семейных и профессиональных ролей не только мужем, но и женой;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появление нетрадиционных форм семьи;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000" dirty="0" smtClean="0">
                <a:ln w="50800"/>
                <a:solidFill>
                  <a:schemeClr val="bg1"/>
                </a:solidFill>
              </a:rPr>
              <a:t>дефицит полноценных семейных отношений, ослабление воспитательного воздействия родителей на детей.</a:t>
            </a:r>
          </a:p>
        </p:txBody>
      </p:sp>
    </p:spTree>
    <p:extLst>
      <p:ext uri="{BB962C8B-B14F-4D97-AF65-F5344CB8AC3E}">
        <p14:creationId xmlns:p14="http://schemas.microsoft.com/office/powerpoint/2010/main" val="149186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345436"/>
              </p:ext>
            </p:extLst>
          </p:nvPr>
        </p:nvGraphicFramePr>
        <p:xfrm>
          <a:off x="0" y="1"/>
          <a:ext cx="9144000" cy="678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 smtClean="0"/>
                    </a:p>
                    <a:p>
                      <a:pPr marL="0" indent="355600" algn="just"/>
                      <a:endParaRPr lang="ru-RU" sz="1700" dirty="0" smtClean="0"/>
                    </a:p>
                    <a:p>
                      <a:pPr marL="0" indent="355600" algn="just"/>
                      <a:endParaRPr lang="ru-RU" sz="1700" dirty="0" smtClean="0"/>
                    </a:p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74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414351"/>
              </p:ext>
            </p:extLst>
          </p:nvPr>
        </p:nvGraphicFramePr>
        <p:xfrm>
          <a:off x="0" y="1"/>
          <a:ext cx="9144000" cy="678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99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User_2\Галя\Проектор\Темы презентаций\Фоны jpd\Фоны цветные\Цветы (9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b="1" cap="all" dirty="0">
              <a:ln w="0"/>
              <a:solidFill>
                <a:srgbClr val="016311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5472608"/>
          </a:xfrm>
        </p:spPr>
        <p:txBody>
          <a:bodyPr anchor="t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endParaRPr lang="ru-RU" sz="2000" dirty="0" smtClean="0">
              <a:ln w="50800"/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30049"/>
              </p:ext>
            </p:extLst>
          </p:nvPr>
        </p:nvGraphicFramePr>
        <p:xfrm>
          <a:off x="0" y="1"/>
          <a:ext cx="9144000" cy="678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39085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«Традиционная</a:t>
                      </a:r>
                      <a:r>
                        <a:rPr lang="ru-RU" sz="2000" b="1" i="1" baseline="0" dirty="0" smtClean="0"/>
                        <a:t>» семья</a:t>
                      </a:r>
                      <a:endParaRPr lang="ru-RU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«Современная» семья</a:t>
                      </a:r>
                      <a:endParaRPr lang="ru-RU" sz="2000" b="1" i="1" dirty="0"/>
                    </a:p>
                  </a:txBody>
                  <a:tcPr anchor="ctr"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Родственно-семейный принцип </a:t>
                      </a:r>
                      <a:r>
                        <a:rPr lang="ru-RU" sz="1700" dirty="0" err="1" smtClean="0"/>
                        <a:t>органи-зации</a:t>
                      </a:r>
                      <a:r>
                        <a:rPr lang="ru-RU" sz="1700" dirty="0" smtClean="0"/>
                        <a:t> жизни (ведущая</a:t>
                      </a:r>
                      <a:r>
                        <a:rPr lang="ru-RU" sz="1700" baseline="0" dirty="0" smtClean="0"/>
                        <a:t> роль семейного </a:t>
                      </a:r>
                      <a:r>
                        <a:rPr lang="ru-RU" sz="1700" baseline="0" dirty="0" err="1" smtClean="0"/>
                        <a:t>домо</a:t>
                      </a:r>
                      <a:r>
                        <a:rPr lang="ru-RU" sz="1700" baseline="0" dirty="0" smtClean="0"/>
                        <a:t>-хозяйства) ориентирует ребенка на членов семьи, а не на самого себя.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r>
                        <a:rPr lang="ru-RU" sz="1700" dirty="0" smtClean="0"/>
                        <a:t>Первенство индивидуальных целей – на первом месте образование, карьера, </a:t>
                      </a:r>
                      <a:r>
                        <a:rPr lang="ru-RU" sz="1700" dirty="0" err="1" smtClean="0"/>
                        <a:t>соци-альный</a:t>
                      </a:r>
                      <a:r>
                        <a:rPr lang="ru-RU" sz="1700" dirty="0" smtClean="0"/>
                        <a:t> статус.</a:t>
                      </a:r>
                      <a:endParaRPr lang="ru-RU" sz="1700" dirty="0"/>
                    </a:p>
                  </a:txBody>
                  <a:tcPr/>
                </a:tc>
              </a:tr>
              <a:tr h="780272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590948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093254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842101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</a:tr>
              <a:tr h="1950680">
                <a:tc>
                  <a:txBody>
                    <a:bodyPr/>
                    <a:lstStyle/>
                    <a:p>
                      <a:pPr marL="0" indent="355600" algn="just"/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355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2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1926</Words>
  <Application>Microsoft Office PowerPoint</Application>
  <PresentationFormat>Экран (4:3)</PresentationFormat>
  <Paragraphs>175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Классный час на тему  «Реальный путь создания семьи»   Выполнила: Обидина Г.Л., учитель русского языка и литературы   г. Жуковский 2012 г.</vt:lpstr>
      <vt:lpstr>Реальный путь создания семьи</vt:lpstr>
      <vt:lpstr>Реальный путь создания семьи</vt:lpstr>
      <vt:lpstr>Реальный путь создания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«Поучение» Владимира Мономаха</vt:lpstr>
      <vt:lpstr>Реальный путь создания семьи</vt:lpstr>
      <vt:lpstr>Реальный путь создания семьи</vt:lpstr>
      <vt:lpstr>Реальный путь создания семьи</vt:lpstr>
      <vt:lpstr>Реальный путь создания семьи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Реальный путь создания семьи</dc:title>
  <dc:creator>Галина</dc:creator>
  <cp:lastModifiedBy>Галина</cp:lastModifiedBy>
  <cp:revision>2</cp:revision>
  <dcterms:created xsi:type="dcterms:W3CDTF">2012-08-26T12:43:43Z</dcterms:created>
  <dcterms:modified xsi:type="dcterms:W3CDTF">2012-08-26T12:49:47Z</dcterms:modified>
</cp:coreProperties>
</file>